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1" r:id="rId5"/>
    <p:sldId id="262" r:id="rId6"/>
    <p:sldId id="263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996633"/>
    <a:srgbClr val="003399"/>
    <a:srgbClr val="3399FF"/>
    <a:srgbClr val="FF3300"/>
    <a:srgbClr val="FFCCFF"/>
    <a:srgbClr val="33CC33"/>
    <a:srgbClr val="FFFF99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E3A160-A6E9-4941-ABAF-304AF67FB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ACDE14-6D87-4665-8656-CB1ED7841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751662-9058-4338-801A-CE1CAEB31E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18DD3-5D95-43DF-BB00-14EFECBB3F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B0683-B2A7-4ADA-B0A2-D1867BC2F6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2779AB-E74E-4FF5-93DD-79E89EE09F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77BE8-37A1-403B-A120-433A8E1DFA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411288-51BB-4DE0-A32B-48050CEFE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79FE14-7240-4387-A069-C95C91999A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390C9-5D57-45D8-869B-8779B71906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09A12B-9313-40C8-B8B3-C1CDFA7094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99FF"/>
            </a:gs>
            <a:gs pos="50000">
              <a:schemeClr val="bg1"/>
            </a:gs>
            <a:gs pos="100000">
              <a:srgbClr val="3399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D820192C-E732-4DF3-8DBD-2AC2CD71F5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1295400" y="533400"/>
            <a:ext cx="6629400" cy="5334000"/>
          </a:xfrm>
          <a:prstGeom prst="star5">
            <a:avLst/>
          </a:prstGeom>
          <a:solidFill>
            <a:srgbClr val="FFCCFF"/>
          </a:solidFill>
          <a:ln>
            <a:noFill/>
          </a:ln>
          <a:effectLst>
            <a:prstShdw prst="shdw17" dist="353097" dir="18461654">
              <a:srgbClr val="FF3300"/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209800" y="2209800"/>
            <a:ext cx="4648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</a:t>
            </a:r>
            <a:r>
              <a:rPr lang="en-US" u="sng"/>
              <a:t>Môn</a:t>
            </a:r>
            <a:r>
              <a:rPr lang="en-US"/>
              <a:t> : </a:t>
            </a:r>
            <a:r>
              <a:rPr lang="en-US" i="1"/>
              <a:t>Kể chuyện</a:t>
            </a: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838200" y="2819400"/>
            <a:ext cx="7667625" cy="10668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  <a:scene3d>
              <a:camera prst="legacyPerspectiveBottom"/>
              <a:lightRig rig="legacyFlat3" dir="t"/>
            </a:scene3d>
            <a:sp3d extrusionH="887400" prstMaterial="legacyMatte">
              <a:extrusionClr>
                <a:srgbClr val="FFFF99"/>
              </a:extrusionClr>
            </a:sp3d>
          </a:bodyPr>
          <a:lstStyle/>
          <a:p>
            <a:pPr algn="ctr"/>
            <a:r>
              <a:rPr lang="vi-VN" sz="3600" kern="10">
                <a:ln w="9525">
                  <a:round/>
                  <a:headEnd/>
                  <a:tailEnd/>
                </a:ln>
                <a:solidFill>
                  <a:srgbClr val="800000"/>
                </a:solidFill>
                <a:latin typeface="Arial"/>
                <a:cs typeface="Arial"/>
              </a:rPr>
              <a:t>Kể chuyện được chứng kiến hoặc tham gia</a:t>
            </a:r>
            <a:endParaRPr lang="en-US" sz="3600" kern="10">
              <a:ln w="9525">
                <a:round/>
                <a:headEnd/>
                <a:tailEnd/>
              </a:ln>
              <a:solidFill>
                <a:srgbClr val="800000"/>
              </a:solidFill>
              <a:latin typeface="Arial"/>
              <a:cs typeface="Arial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4191000" y="3962400"/>
            <a:ext cx="2133600" cy="711200"/>
          </a:xfrm>
          <a:prstGeom prst="rect">
            <a:avLst/>
          </a:prstGeom>
          <a:noFill/>
          <a:ln w="9525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en-US" sz="3200" b="1" i="1"/>
              <a:t>Tuần 34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2053" grpId="0" animBg="1"/>
      <p:bldP spid="205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457200" y="533400"/>
            <a:ext cx="5562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 </a:t>
            </a:r>
            <a:r>
              <a:rPr lang="en-US" i="1" u="sng"/>
              <a:t>Kiểm tra bài cũ</a:t>
            </a:r>
            <a:r>
              <a:rPr lang="en-US"/>
              <a:t> :</a:t>
            </a:r>
          </a:p>
        </p:txBody>
      </p:sp>
      <p:sp>
        <p:nvSpPr>
          <p:cNvPr id="4101" name="WordArt 5"/>
          <p:cNvSpPr>
            <a:spLocks noChangeArrowheads="1" noChangeShapeType="1" noTextEdit="1"/>
          </p:cNvSpPr>
          <p:nvPr/>
        </p:nvSpPr>
        <p:spPr bwMode="auto">
          <a:xfrm>
            <a:off x="2590800" y="1704975"/>
            <a:ext cx="5943600" cy="1447800"/>
          </a:xfrm>
          <a:prstGeom prst="rect">
            <a:avLst/>
          </a:prstGeom>
        </p:spPr>
        <p:txBody>
          <a:bodyPr wrap="none" fromWordArt="1">
            <a:prstTxWarp prst="textChevronInverted">
              <a:avLst>
                <a:gd name="adj" fmla="val 75000"/>
              </a:avLst>
            </a:prstTxWarp>
            <a:scene3d>
              <a:camera prst="legacyPerspectiveBottom"/>
              <a:lightRig rig="legacyFlat3" dir="t"/>
            </a:scene3d>
            <a:sp3d extrusionH="887400" prstMaterial="legacyMatte">
              <a:extrusionClr>
                <a:srgbClr val="CCFF66"/>
              </a:extrusionClr>
            </a:sp3d>
          </a:bodyPr>
          <a:lstStyle/>
          <a:p>
            <a:pPr algn="ctr"/>
            <a:r>
              <a:rPr lang="vi-VN" sz="3600" kern="10">
                <a:ln w="9525">
                  <a:round/>
                  <a:headEnd/>
                  <a:tailEnd/>
                </a:ln>
                <a:solidFill>
                  <a:srgbClr val="800000"/>
                </a:solidFill>
                <a:latin typeface="Arial"/>
                <a:cs typeface="Arial"/>
              </a:rPr>
              <a:t>Kể chuyện đã nghe, đã đọc</a:t>
            </a:r>
            <a:endParaRPr lang="en-US" sz="3600" kern="10">
              <a:ln w="9525">
                <a:round/>
                <a:headEnd/>
                <a:tailEnd/>
              </a:ln>
              <a:solidFill>
                <a:srgbClr val="800000"/>
              </a:solidFill>
              <a:latin typeface="Arial"/>
              <a:cs typeface="Arial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2057400" y="3381375"/>
            <a:ext cx="6781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/>
              <a:t>( Câu chuyện về tinh thần lạc quan, yêu đời 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1" grpId="0" animBg="1"/>
      <p:bldP spid="41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971800" y="0"/>
            <a:ext cx="2895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en-US" i="1" u="sng"/>
              <a:t>Kể chuyện</a:t>
            </a:r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4114800" y="3498850"/>
            <a:ext cx="184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078" name="WordArt 6"/>
          <p:cNvSpPr>
            <a:spLocks noChangeArrowheads="1" noChangeShapeType="1" noTextEdit="1"/>
          </p:cNvSpPr>
          <p:nvPr/>
        </p:nvSpPr>
        <p:spPr bwMode="auto">
          <a:xfrm>
            <a:off x="838200" y="685800"/>
            <a:ext cx="7667625" cy="11430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  <a:scene3d>
              <a:camera prst="legacyPerspectiveBottom"/>
              <a:lightRig rig="legacyFlat3" dir="t"/>
            </a:scene3d>
            <a:sp3d extrusionH="887400" prstMaterial="legacyMatte">
              <a:extrusionClr>
                <a:schemeClr val="bg1"/>
              </a:extrusionClr>
            </a:sp3d>
          </a:bodyPr>
          <a:lstStyle/>
          <a:p>
            <a:pPr algn="ctr"/>
            <a:r>
              <a:rPr lang="vi-VN" sz="3600" kern="1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Kể chuyện được chứng kiến hoặc tham gia</a:t>
            </a:r>
            <a:endParaRPr lang="en-US" sz="3600" kern="10">
              <a:ln w="9525"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0" y="76200"/>
            <a:ext cx="2514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en-US">
                <a:solidFill>
                  <a:srgbClr val="FF3300"/>
                </a:solidFill>
              </a:rPr>
              <a:t>S/156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81000" y="2803525"/>
            <a:ext cx="8382000" cy="1311275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</a:t>
            </a:r>
            <a:r>
              <a:rPr lang="en-US" i="1" u="sng"/>
              <a:t>Đề bài</a:t>
            </a:r>
            <a:r>
              <a:rPr lang="en-US"/>
              <a:t> : Kể chuyện về một người vui tính mà em biết.</a:t>
            </a:r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533400" y="40386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078" grpId="0" animBg="1"/>
      <p:bldP spid="3079" grpId="0"/>
      <p:bldP spid="3080" grpId="0" animBg="1"/>
      <p:bldP spid="308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28600" y="220663"/>
            <a:ext cx="4648200" cy="7016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     </a:t>
            </a:r>
            <a:r>
              <a:rPr lang="en-US" i="1" u="sng"/>
              <a:t>Gợi ý</a:t>
            </a:r>
            <a:r>
              <a:rPr lang="en-US"/>
              <a:t> :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76200" y="1660525"/>
            <a:ext cx="8763000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</a:t>
            </a:r>
            <a:r>
              <a:rPr lang="en-US">
                <a:solidFill>
                  <a:srgbClr val="FF3300"/>
                </a:solidFill>
              </a:rPr>
              <a:t>1. Thế nào là người vui tính ?</a:t>
            </a:r>
          </a:p>
          <a:p>
            <a:pPr>
              <a:spcBef>
                <a:spcPct val="50000"/>
              </a:spcBef>
            </a:pPr>
            <a:r>
              <a:rPr lang="en-US"/>
              <a:t>  - Lúc nào cũng tươi cười, cởi mở. Gặp những việc khó khăn hoặc không bằng lòng cũng ít khi cáu kỉnh, bực dọc.</a:t>
            </a:r>
          </a:p>
          <a:p>
            <a:pPr>
              <a:spcBef>
                <a:spcPct val="50000"/>
              </a:spcBef>
            </a:pPr>
            <a:r>
              <a:rPr lang="en-US"/>
              <a:t>  - Có óc hài hước, nói năng dí dỏm.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  <p:bldP spid="717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4648200" cy="7016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     </a:t>
            </a:r>
            <a:r>
              <a:rPr lang="en-US" i="1" u="sng"/>
              <a:t>Gợi ý</a:t>
            </a:r>
            <a:r>
              <a:rPr lang="en-US"/>
              <a:t> :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28600" y="1060450"/>
            <a:ext cx="8686800" cy="564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</a:t>
            </a:r>
            <a:r>
              <a:rPr lang="en-US" sz="3600" b="1">
                <a:solidFill>
                  <a:srgbClr val="FF3300"/>
                </a:solidFill>
              </a:rPr>
              <a:t>2. Tìm những người vui tính ở đâu ?</a:t>
            </a:r>
          </a:p>
          <a:p>
            <a:pPr>
              <a:spcBef>
                <a:spcPct val="50000"/>
              </a:spcBef>
            </a:pPr>
            <a:r>
              <a:rPr lang="en-US" sz="3600" b="1"/>
              <a:t>  - Người thân trong gia đình ( ông bà, cha mẹ, cô bác, anh em,…)</a:t>
            </a:r>
          </a:p>
          <a:p>
            <a:pPr>
              <a:spcBef>
                <a:spcPct val="50000"/>
              </a:spcBef>
            </a:pPr>
            <a:r>
              <a:rPr lang="en-US" sz="3600" b="1"/>
              <a:t>  - Thầy, cô hoặc bạn bè ở trường.</a:t>
            </a:r>
          </a:p>
          <a:p>
            <a:pPr>
              <a:spcBef>
                <a:spcPct val="50000"/>
              </a:spcBef>
            </a:pPr>
            <a:r>
              <a:rPr lang="en-US" sz="3600" b="1"/>
              <a:t>  - Hàng xóm.</a:t>
            </a:r>
          </a:p>
          <a:p>
            <a:pPr>
              <a:spcBef>
                <a:spcPct val="50000"/>
              </a:spcBef>
            </a:pPr>
            <a:r>
              <a:rPr lang="en-US" sz="3600" b="1"/>
              <a:t>  - Người em gặp ở những nơi công cộng ( bệnh viện, bưu điện, cửa hàng, bến xe,… ) hoặc trên sân khấu, ti vi,…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/>
      <p:bldP spid="819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4648200" cy="7016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     </a:t>
            </a:r>
            <a:r>
              <a:rPr lang="en-US" i="1" u="sng"/>
              <a:t>Gợi ý</a:t>
            </a:r>
            <a:r>
              <a:rPr lang="en-US"/>
              <a:t> :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0" y="1135063"/>
            <a:ext cx="9144000" cy="564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</a:t>
            </a:r>
            <a:r>
              <a:rPr lang="en-US" sz="3600" b="1">
                <a:solidFill>
                  <a:srgbClr val="FF3300"/>
                </a:solidFill>
              </a:rPr>
              <a:t>3. Kể như thế nào ?</a:t>
            </a:r>
          </a:p>
          <a:p>
            <a:pPr>
              <a:spcBef>
                <a:spcPct val="50000"/>
              </a:spcBef>
            </a:pPr>
            <a:r>
              <a:rPr lang="en-US" sz="3600" b="1"/>
              <a:t>  - Nếu đó là người thân hoặc người em quen biết từ lâu : Em có thể giới thiệu đặc điểm của người đó và kể một số việc minh họa cho lời giới thiệu của em.</a:t>
            </a:r>
          </a:p>
          <a:p>
            <a:pPr>
              <a:spcBef>
                <a:spcPct val="50000"/>
              </a:spcBef>
            </a:pPr>
            <a:r>
              <a:rPr lang="en-US" sz="3600" b="1"/>
              <a:t>  - Nếu đó là người em chỉ gặp một lần hoặc vài lần : Em có thể chỉ kể một sự việc để lại cho em ấn tượng sâu sắc nhất.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/>
      <p:bldP spid="92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04800" y="304800"/>
            <a:ext cx="4800600" cy="711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</a:t>
            </a:r>
            <a:r>
              <a:rPr lang="en-US" i="1" u="sng"/>
              <a:t>Thực hành kể</a:t>
            </a:r>
            <a:r>
              <a:rPr lang="en-US"/>
              <a:t> :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81000" y="1143000"/>
            <a:ext cx="8458200" cy="557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* Có thể kể theo </a:t>
            </a:r>
            <a:r>
              <a:rPr lang="en-US">
                <a:solidFill>
                  <a:srgbClr val="FF3300"/>
                </a:solidFill>
              </a:rPr>
              <a:t>2 </a:t>
            </a:r>
            <a:r>
              <a:rPr lang="en-US"/>
              <a:t>cách :</a:t>
            </a:r>
          </a:p>
          <a:p>
            <a:pPr>
              <a:spcBef>
                <a:spcPct val="50000"/>
              </a:spcBef>
            </a:pPr>
            <a:r>
              <a:rPr lang="en-US"/>
              <a:t>     </a:t>
            </a:r>
            <a:r>
              <a:rPr lang="en-US">
                <a:solidFill>
                  <a:srgbClr val="FF3300"/>
                </a:solidFill>
              </a:rPr>
              <a:t>- Giới thiệu một người vui tính, nêu những sự việc minh họa cho đặc điểm tính cách đó ( kể không thành chuyện ).</a:t>
            </a:r>
          </a:p>
          <a:p>
            <a:pPr>
              <a:spcBef>
                <a:spcPct val="50000"/>
              </a:spcBef>
            </a:pPr>
            <a:r>
              <a:rPr lang="en-US"/>
              <a:t>     </a:t>
            </a:r>
            <a:r>
              <a:rPr lang="en-US">
                <a:solidFill>
                  <a:srgbClr val="996633"/>
                </a:solidFill>
              </a:rPr>
              <a:t>- Kể sự việc để lại ấn tượng sâu sắc về một người vui tính ( kể thành chuyện ).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33400" y="3116263"/>
            <a:ext cx="8077200" cy="7016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prstShdw prst="shdw17" dist="152928" dir="19101988">
              <a:srgbClr val="FF3300"/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</a:t>
            </a:r>
            <a:r>
              <a:rPr lang="en-US" i="1"/>
              <a:t>Học sinh giới thiệu câu chuyện</a:t>
            </a:r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990600" y="3200400"/>
            <a:ext cx="7239000" cy="762000"/>
          </a:xfrm>
          <a:prstGeom prst="wedgeRoundRectCallout">
            <a:avLst>
              <a:gd name="adj1" fmla="val -46667"/>
              <a:gd name="adj2" fmla="val 103125"/>
              <a:gd name="adj3" fmla="val 16667"/>
            </a:avLst>
          </a:prstGeom>
          <a:solidFill>
            <a:srgbClr val="3399FF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3" dist="120483" dir="15093903">
              <a:srgbClr val="FFFF00">
                <a:alpha val="50000"/>
              </a:srgbClr>
            </a:prstShdw>
          </a:effectLst>
        </p:spPr>
        <p:txBody>
          <a:bodyPr/>
          <a:lstStyle/>
          <a:p>
            <a:pPr algn="ctr"/>
            <a:r>
              <a:rPr lang="en-US" i="1" u="sng"/>
              <a:t>Kể nhóm hai</a:t>
            </a:r>
          </a:p>
        </p:txBody>
      </p:sp>
      <p:sp>
        <p:nvSpPr>
          <p:cNvPr id="5128" name="AutoShape 8"/>
          <p:cNvSpPr>
            <a:spLocks noChangeArrowheads="1"/>
          </p:cNvSpPr>
          <p:nvPr/>
        </p:nvSpPr>
        <p:spPr bwMode="auto">
          <a:xfrm>
            <a:off x="2438400" y="2590800"/>
            <a:ext cx="3886200" cy="1981200"/>
          </a:xfrm>
          <a:prstGeom prst="star24">
            <a:avLst>
              <a:gd name="adj" fmla="val 31861"/>
            </a:avLst>
          </a:prstGeom>
          <a:solidFill>
            <a:srgbClr val="FFFF00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outerShdw dist="76200" dir="5400000" sy="50000" rotWithShape="0">
              <a:srgbClr val="FF33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i="1"/>
              <a:t>Thi kể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  <p:bldP spid="5125" grpId="0"/>
      <p:bldP spid="5125" grpId="1"/>
      <p:bldP spid="5126" grpId="0" animBg="1"/>
      <p:bldP spid="5126" grpId="1" animBg="1"/>
      <p:bldP spid="5127" grpId="0" animBg="1"/>
      <p:bldP spid="5127" grpId="1" animBg="1"/>
      <p:bldP spid="51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81000" y="525463"/>
            <a:ext cx="4343400" cy="7016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   </a:t>
            </a:r>
            <a:r>
              <a:rPr lang="en-US" i="1" u="sng"/>
              <a:t>Kỳ sau</a:t>
            </a:r>
            <a:r>
              <a:rPr lang="en-US"/>
              <a:t> :</a:t>
            </a:r>
          </a:p>
        </p:txBody>
      </p:sp>
      <p:sp>
        <p:nvSpPr>
          <p:cNvPr id="6149" name="WordArt 5"/>
          <p:cNvSpPr>
            <a:spLocks noChangeArrowheads="1" noChangeShapeType="1" noTextEdit="1"/>
          </p:cNvSpPr>
          <p:nvPr/>
        </p:nvSpPr>
        <p:spPr bwMode="auto">
          <a:xfrm>
            <a:off x="3276600" y="1752600"/>
            <a:ext cx="4572000" cy="838200"/>
          </a:xfrm>
          <a:prstGeom prst="rect">
            <a:avLst/>
          </a:prstGeom>
        </p:spPr>
        <p:txBody>
          <a:bodyPr wrap="none" fromWordArt="1">
            <a:prstTxWarp prst="textInflateTop">
              <a:avLst>
                <a:gd name="adj" fmla="val 31917"/>
              </a:avLst>
            </a:prstTxWarp>
            <a:scene3d>
              <a:camera prst="legacyPerspectiveBottom"/>
              <a:lightRig rig="legacyFlat3" dir="t"/>
            </a:scene3d>
            <a:sp3d extrusionH="1801800" prstMaterial="legacyMatte">
              <a:extrusionClr>
                <a:schemeClr val="bg1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800000"/>
                </a:solidFill>
                <a:latin typeface="Arial"/>
                <a:cs typeface="Arial"/>
              </a:rPr>
              <a:t>Ôn tập ( tiết 4 )</a:t>
            </a:r>
          </a:p>
        </p:txBody>
      </p:sp>
      <p:sp>
        <p:nvSpPr>
          <p:cNvPr id="6150" name="WordArt 6"/>
          <p:cNvSpPr>
            <a:spLocks noChangeArrowheads="1" noChangeShapeType="1" noTextEdit="1"/>
          </p:cNvSpPr>
          <p:nvPr/>
        </p:nvSpPr>
        <p:spPr bwMode="auto">
          <a:xfrm>
            <a:off x="4800600" y="4648200"/>
            <a:ext cx="2743200" cy="6096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  <a:scene3d>
              <a:camera prst="legacyPerspectiveTopRight"/>
              <a:lightRig rig="legacyFlat3" dir="b"/>
            </a:scene3d>
            <a:sp3d extrusionH="1801800" prstMaterial="legacyMatte">
              <a:extrusionClr>
                <a:schemeClr val="bg1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 Hát</a:t>
            </a:r>
          </a:p>
        </p:txBody>
      </p:sp>
      <p:pic>
        <p:nvPicPr>
          <p:cNvPr id="9221" name="Picture 10" descr="200908040348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4724400"/>
            <a:ext cx="3276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11" descr="200908040348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3048000"/>
            <a:ext cx="3276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12" descr="200908040348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5029200"/>
            <a:ext cx="3276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  <p:bldP spid="6149" grpId="0" animBg="1"/>
      <p:bldP spid="6150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377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Thiên Long co.,ltd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Nguyễn Hoàng Phy</dc:creator>
  <cp:lastModifiedBy>CSTeam</cp:lastModifiedBy>
  <cp:revision>7</cp:revision>
  <dcterms:created xsi:type="dcterms:W3CDTF">2010-04-12T14:27:04Z</dcterms:created>
  <dcterms:modified xsi:type="dcterms:W3CDTF">2016-06-30T02:05:53Z</dcterms:modified>
</cp:coreProperties>
</file>